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E"/>
    <a:srgbClr val="1B3BA3"/>
    <a:srgbClr val="1B3BB9"/>
    <a:srgbClr val="1B3BC9"/>
    <a:srgbClr val="1B3979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49"/>
    <p:restoredTop sz="94679"/>
  </p:normalViewPr>
  <p:slideViewPr>
    <p:cSldViewPr snapToGrid="0">
      <p:cViewPr>
        <p:scale>
          <a:sx n="97" d="100"/>
          <a:sy n="97" d="100"/>
        </p:scale>
        <p:origin x="-835" y="2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87C02FE-BAA6-2BD5-5AB1-972F01F1E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BAA1663-A206-B6BF-F4FB-E4BC9221E6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9D9605A-4246-015D-826E-CCBB299B5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FECCC6D-428E-C17A-2C1E-1C65DB50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C8F212F-B5A1-5435-4E96-69EEE58ED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2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C8DB7F-3CBF-1087-6110-8E374EF07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40F6D5D-F602-B56D-35BF-2AF8D4987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33D2894-1B71-E7B8-75A5-6CD064357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1D5339A-58DA-147A-83C4-8903DB3FD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227C253-2DF7-14A0-7F30-F8A6B059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03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156E1F2F-C72B-94FB-6D0D-004C4A06C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4BD71642-AA59-B76C-6F55-E354A681C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32A37F2-2F24-3EF8-AE53-336BB72D4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749B03-6680-1013-C27A-04B272C93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DA8357-BD4D-4090-08ED-CE31F6B2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C90ABB-41A4-8295-294A-E4E104EC0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79560CB-30EA-6B15-D3A7-31398A7FA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1EF5A1B-5203-C676-4FDE-0B1BC4318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1A9E520-E460-D1D7-A69D-4DB0C48A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6EA22D6-16C5-621E-2EA2-66C82A15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7E722E-0A34-C998-7938-A71782AB9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1C1CA94-1FEF-FB09-D4D5-30242BD14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4666428-CD84-AE07-38BF-FE828C412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EEBAAAF-13B8-A532-6384-5B7E1D66F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989BD7D-53CD-6716-57E8-C6D6F59F6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6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35BBFA-D970-3144-AFB1-1693E3785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EFFA836-482D-E46A-3B62-3204BBB93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B1F99698-947E-CE63-95CC-0B35B9691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6BC234E-502D-DBDB-176D-4E2C05C98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EA0A8AE-CF46-4469-09CF-ABC22329A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18ADC3-4E2A-D99E-D211-EC9505072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50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11C5B9-DB61-C37B-1362-4D071C724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53EC46E-0DE6-E865-63D1-AD4AC414A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60A27A2-2ED5-6538-3213-9778DCC53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67AE24C-FA96-21FF-C030-F2DEE9A98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C233CBFF-1F01-EA8C-17BC-B96DCB4E2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CA9F2990-F1DA-2B29-AC6A-635CBD92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53754ECE-1F8D-C5EC-D14B-50FB34644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778CDC9-D4C2-79FC-90FF-BF4C0912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891318F-5CBC-D706-F4D2-916A403A6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05F35A1-30B0-AFEE-33EB-2DF08ED3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4652C47-F3F5-ECE2-2E92-64D8B8D46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8409F66-67F7-5231-03EB-D2D793CB7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9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852AD3C-48F7-95F8-B1B0-F5845B993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007E2EFF-8D49-EBC1-F566-54C84074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9A8608F-504B-929F-0460-CDAFA56D2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953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ADB803-6FD2-8DCA-66A7-F6E53AA5F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54C1FD5-3BB0-3A6C-6429-BBD9A79C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7614A50-2983-BD5E-58B4-4729EE021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EF74246-06D4-2CC0-2B1A-2D103469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0785E01-6E06-1FDD-837C-FAAF0BED8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BE28C94-7B58-07B3-9099-6BA6E1C39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977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8128BD-FDA5-2EE9-1435-6BD7E6E7E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77AFBFF-5E8B-2E05-88D3-FFCAB8AE9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77D2B8C-C3C9-2F4D-E9AE-197A39999C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F50F981-290D-9DED-6F13-9DBB65B84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9D54270-7FD6-E80D-D23A-BB2225A3A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ABB953C-2718-901D-6DE1-5F7B02ED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098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BCC2DD-1D20-7F6A-1D2A-4BA8F1809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180ED5D-178B-176C-CA77-4CB925200F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5BB1833-F9BB-5BC3-342A-9124E0BD14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A2C13A-3F04-D0C4-D90B-E587E2A9F0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E89C0A6-E644-5ACE-07FD-278500B758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62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3.png"/><Relationship Id="rId7" Type="http://schemas.openxmlformats.org/officeDocument/2006/relationships/image" Target="../media/image17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11" Type="http://schemas.openxmlformats.org/officeDocument/2006/relationships/image" Target="../media/image21.jpg"/><Relationship Id="rId5" Type="http://schemas.openxmlformats.org/officeDocument/2006/relationships/image" Target="../media/image15.jpg"/><Relationship Id="rId10" Type="http://schemas.openxmlformats.org/officeDocument/2006/relationships/image" Target="../media/image20.jpg"/><Relationship Id="rId4" Type="http://schemas.openxmlformats.org/officeDocument/2006/relationships/image" Target="../media/image4.png"/><Relationship Id="rId9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5F99828-9BBF-D5C6-4B23-D9E05129E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773B1E8-D1C2-4DEF-0B5C-0CD1EB2619A5}"/>
              </a:ext>
            </a:extLst>
          </p:cNvPr>
          <p:cNvSpPr txBox="1"/>
          <p:nvPr/>
        </p:nvSpPr>
        <p:spPr>
          <a:xfrm>
            <a:off x="5877419" y="1446929"/>
            <a:ext cx="49555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339E"/>
                </a:solidFill>
                <a:latin typeface="Onest Black" pitchFamily="2" charset="0"/>
              </a:rPr>
              <a:t>«Эффективные механизмы взаимодействия школы с организациями высшего образования, науки и культуры в сохранении языкового и культурного многообразия (на примере Республики Калмыкия)»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EC1D8E9-752B-A4A7-6A35-0122822A6B41}"/>
              </a:ext>
            </a:extLst>
          </p:cNvPr>
          <p:cNvSpPr txBox="1"/>
          <p:nvPr/>
        </p:nvSpPr>
        <p:spPr>
          <a:xfrm>
            <a:off x="5615295" y="4492107"/>
            <a:ext cx="64050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Убушиева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 Зоя Петровна,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Onest Regular" pitchFamily="2" charset="0"/>
              </a:rPr>
              <a:t>начальник отдела среднего профессионального, регионального образования и науки Министерства образования и науки Республики Калмыкия</a:t>
            </a:r>
          </a:p>
        </p:txBody>
      </p:sp>
    </p:spTree>
    <p:extLst>
      <p:ext uri="{BB962C8B-B14F-4D97-AF65-F5344CB8AC3E}">
        <p14:creationId xmlns:p14="http://schemas.microsoft.com/office/powerpoint/2010/main" val="1665824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3C9559F-E726-6E0D-1A5B-0B07DA928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595D0B7-E034-1E0E-2B36-8529BF896A63}"/>
              </a:ext>
            </a:extLst>
          </p:cNvPr>
          <p:cNvSpPr txBox="1"/>
          <p:nvPr/>
        </p:nvSpPr>
        <p:spPr>
          <a:xfrm>
            <a:off x="590777" y="1511456"/>
            <a:ext cx="47019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9E"/>
                </a:solidFill>
                <a:effectLst/>
                <a:latin typeface="Onest Black" pitchFamily="2" charset="0"/>
              </a:rPr>
              <a:t>План мероприятий («дорожная карта») по реализации совместной деятельности ФГБОУ ВО «Калмыцкий государственный университет </a:t>
            </a:r>
          </a:p>
          <a:p>
            <a:r>
              <a:rPr lang="ru-RU" sz="2800" b="1" dirty="0">
                <a:solidFill>
                  <a:srgbClr val="00339E"/>
                </a:solidFill>
                <a:effectLst/>
                <a:latin typeface="Onest Black" pitchFamily="2" charset="0"/>
              </a:rPr>
              <a:t>им. Б. Б. </a:t>
            </a:r>
            <a:r>
              <a:rPr lang="ru-RU" sz="2800" b="1" dirty="0" err="1">
                <a:solidFill>
                  <a:srgbClr val="00339E"/>
                </a:solidFill>
                <a:effectLst/>
                <a:latin typeface="Onest Black" pitchFamily="2" charset="0"/>
              </a:rPr>
              <a:t>Городовикова</a:t>
            </a:r>
            <a:r>
              <a:rPr lang="ru-RU" sz="2800" b="1" dirty="0">
                <a:solidFill>
                  <a:srgbClr val="00339E"/>
                </a:solidFill>
                <a:effectLst/>
                <a:latin typeface="Onest Black" pitchFamily="2" charset="0"/>
              </a:rPr>
              <a:t>» и Министерства образования и науки Республики Калмыкия</a:t>
            </a:r>
            <a:endParaRPr lang="ru-RU" sz="28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337142C-44C3-289E-A6AA-EE14BE546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D5A1BB21-5BF7-539D-B47E-447843CF9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640" y="2531328"/>
            <a:ext cx="3970337" cy="397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752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E15A016-3268-AA2E-90AC-5418DB08BA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26BDE79-3438-96F5-9ED4-497D0924E2DE}"/>
              </a:ext>
            </a:extLst>
          </p:cNvPr>
          <p:cNvSpPr txBox="1"/>
          <p:nvPr/>
        </p:nvSpPr>
        <p:spPr>
          <a:xfrm>
            <a:off x="591668" y="864785"/>
            <a:ext cx="850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effectLst/>
                <a:latin typeface="Onest Black" pitchFamily="2" charset="0"/>
              </a:rPr>
              <a:t>Социологический опрос на тему «Изучение языковой ситуации в Республике Калмыкия</a:t>
            </a:r>
            <a:endParaRPr lang="ru-RU" sz="2400" b="1" dirty="0">
              <a:solidFill>
                <a:srgbClr val="00339E"/>
              </a:solidFill>
              <a:latin typeface="Onest Black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3DFBB364-EC28-4546-4A4E-4ECEA922C6AA}"/>
              </a:ext>
            </a:extLst>
          </p:cNvPr>
          <p:cNvSpPr txBox="1"/>
          <p:nvPr/>
        </p:nvSpPr>
        <p:spPr>
          <a:xfrm>
            <a:off x="591670" y="1695782"/>
            <a:ext cx="10947187" cy="3198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3511" lvl="0" algn="just">
              <a:lnSpc>
                <a:spcPct val="90000"/>
              </a:lnSpc>
              <a:spcBef>
                <a:spcPts val="1000"/>
              </a:spcBef>
            </a:pPr>
            <a:r>
              <a:rPr lang="ru-RU" sz="2200" b="1" dirty="0">
                <a:solidFill>
                  <a:prstClr val="black"/>
                </a:solidFill>
              </a:rPr>
              <a:t>Цель исследования:</a:t>
            </a:r>
            <a:r>
              <a:rPr lang="ru-RU" sz="2200" dirty="0">
                <a:solidFill>
                  <a:prstClr val="black"/>
                </a:solidFill>
              </a:rPr>
              <a:t> изучение языковых процессов в Республике Калмыкия.</a:t>
            </a:r>
            <a:r>
              <a:rPr lang="ru-RU" sz="2200" b="1" dirty="0">
                <a:solidFill>
                  <a:prstClr val="black"/>
                </a:solidFill>
              </a:rPr>
              <a:t> </a:t>
            </a:r>
          </a:p>
          <a:p>
            <a:pPr marL="113511" lvl="0" algn="just">
              <a:lnSpc>
                <a:spcPct val="90000"/>
              </a:lnSpc>
              <a:spcBef>
                <a:spcPts val="1000"/>
              </a:spcBef>
            </a:pPr>
            <a:r>
              <a:rPr lang="ru-RU" sz="2200" b="1" dirty="0">
                <a:solidFill>
                  <a:prstClr val="black"/>
                </a:solidFill>
              </a:rPr>
              <a:t>Методы и техника сбора данных: </a:t>
            </a:r>
            <a:r>
              <a:rPr lang="ru-RU" sz="2200" dirty="0">
                <a:solidFill>
                  <a:prstClr val="black"/>
                </a:solidFill>
              </a:rPr>
              <a:t>сбор социологической информации методом анкетного опроса, фокус-групп, анализа линейных распределений. </a:t>
            </a:r>
          </a:p>
          <a:p>
            <a:pPr marL="113511" lvl="0" algn="just">
              <a:lnSpc>
                <a:spcPct val="90000"/>
              </a:lnSpc>
              <a:spcBef>
                <a:spcPts val="1000"/>
              </a:spcBef>
            </a:pPr>
            <a:r>
              <a:rPr lang="ru-RU" sz="2200" b="1" dirty="0">
                <a:solidFill>
                  <a:prstClr val="black"/>
                </a:solidFill>
              </a:rPr>
              <a:t>Описание выборочной совокупности:</a:t>
            </a:r>
            <a:r>
              <a:rPr lang="ru-RU" sz="2200" dirty="0">
                <a:solidFill>
                  <a:prstClr val="black"/>
                </a:solidFill>
              </a:rPr>
              <a:t> </a:t>
            </a:r>
          </a:p>
          <a:p>
            <a:pPr marL="113511" lvl="0" algn="just">
              <a:lnSpc>
                <a:spcPct val="90000"/>
              </a:lnSpc>
              <a:spcBef>
                <a:spcPts val="1000"/>
              </a:spcBef>
            </a:pPr>
            <a:r>
              <a:rPr lang="ru-RU" sz="2200" dirty="0">
                <a:solidFill>
                  <a:prstClr val="black"/>
                </a:solidFill>
              </a:rPr>
              <a:t>2023 г. – население Республики Калмыкия от 18 лет и старше. </a:t>
            </a:r>
          </a:p>
          <a:p>
            <a:pPr marL="113511" lvl="0" algn="just">
              <a:lnSpc>
                <a:spcPct val="90000"/>
              </a:lnSpc>
              <a:spcBef>
                <a:spcPts val="1000"/>
              </a:spcBef>
            </a:pPr>
            <a:r>
              <a:rPr lang="ru-RU" sz="2200" dirty="0">
                <a:solidFill>
                  <a:prstClr val="black"/>
                </a:solidFill>
              </a:rPr>
              <a:t>2024 г. – учащиеся школ, колледжей г. Элисты и районных муниципальных образований Республики Калмыкия (</a:t>
            </a:r>
            <a:r>
              <a:rPr lang="ru-RU" sz="2200" dirty="0" err="1">
                <a:solidFill>
                  <a:prstClr val="black"/>
                </a:solidFill>
              </a:rPr>
              <a:t>Кетченеровское</a:t>
            </a:r>
            <a:r>
              <a:rPr lang="ru-RU" sz="2200" dirty="0">
                <a:solidFill>
                  <a:prstClr val="black"/>
                </a:solidFill>
              </a:rPr>
              <a:t>, Лаганское, </a:t>
            </a:r>
            <a:r>
              <a:rPr lang="ru-RU" sz="2200" dirty="0" err="1">
                <a:solidFill>
                  <a:prstClr val="black"/>
                </a:solidFill>
              </a:rPr>
              <a:t>Черноземельское</a:t>
            </a:r>
            <a:r>
              <a:rPr lang="ru-RU" sz="2200" dirty="0">
                <a:solidFill>
                  <a:prstClr val="black"/>
                </a:solidFill>
              </a:rPr>
              <a:t>, </a:t>
            </a:r>
            <a:r>
              <a:rPr lang="ru-RU" sz="2200" dirty="0" err="1">
                <a:solidFill>
                  <a:prstClr val="black"/>
                </a:solidFill>
              </a:rPr>
              <a:t>Яшкульское</a:t>
            </a:r>
            <a:r>
              <a:rPr lang="ru-RU" sz="2200" dirty="0">
                <a:solidFill>
                  <a:prstClr val="black"/>
                </a:solidFill>
              </a:rPr>
              <a:t>).</a:t>
            </a:r>
          </a:p>
          <a:p>
            <a:pPr marL="113511" lvl="0" algn="ctr">
              <a:lnSpc>
                <a:spcPct val="90000"/>
              </a:lnSpc>
              <a:spcBef>
                <a:spcPts val="1000"/>
              </a:spcBef>
            </a:pPr>
            <a:r>
              <a:rPr lang="ru-RU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 выборки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2889C8E1-736D-4822-9740-40EE7C585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812576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1274C15-BA5C-8DF3-7F6A-9563C8202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704781"/>
            <a:ext cx="1098796" cy="109879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29" y="4754109"/>
            <a:ext cx="11236325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5441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A3E8BF6-1159-43CB-FB13-BBEDF3E78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6DC7C39-C7D7-1FCA-E570-8CC623F53088}"/>
              </a:ext>
            </a:extLst>
          </p:cNvPr>
          <p:cNvSpPr txBox="1"/>
          <p:nvPr/>
        </p:nvSpPr>
        <p:spPr>
          <a:xfrm>
            <a:off x="688489" y="820399"/>
            <a:ext cx="8531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Уровень владения калмыцким языком старшими школьниками в %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091ACEA4-97E1-9689-BAC9-F04A468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9243" y="846244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BEA60C1-A099-77AF-AE2A-C247AE5E0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686500"/>
            <a:ext cx="1098796" cy="109879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785296"/>
            <a:ext cx="11474450" cy="519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4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B5F27425-CE3D-01BE-94DD-1F30286F2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86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502F373-C597-2F18-A3BE-3371B4C54403}"/>
              </a:ext>
            </a:extLst>
          </p:cNvPr>
          <p:cNvSpPr txBox="1"/>
          <p:nvPr/>
        </p:nvSpPr>
        <p:spPr>
          <a:xfrm>
            <a:off x="843082" y="1104123"/>
            <a:ext cx="849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Федеральная олимпиада школьников по родным языкам и литературам народов России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7A45ED43-CD9F-17CE-764A-8D2BA1836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07947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E0B7F05-BAC2-C42F-1D38-4F7D33687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29023"/>
            <a:ext cx="1098796" cy="10987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1FC8512-D05B-4223-A748-81FDEB2A56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062" y="2303917"/>
            <a:ext cx="9622318" cy="423003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25D645B3-28D7-4F80-BD45-B12A8902FD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1392" y="2991175"/>
            <a:ext cx="2140619" cy="67858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09963A5F-2CE4-40E9-9D72-BD7CB27244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7210" y="3024843"/>
            <a:ext cx="2086011" cy="6785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6386" y="2546131"/>
            <a:ext cx="1166648" cy="102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146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8D6A9C5-CA2D-366C-3F6E-07C8FCB4E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5AC8182E-C5B4-DCEF-552D-081A63714EAA}"/>
              </a:ext>
            </a:extLst>
          </p:cNvPr>
          <p:cNvSpPr txBox="1"/>
          <p:nvPr/>
        </p:nvSpPr>
        <p:spPr>
          <a:xfrm>
            <a:off x="632922" y="1094832"/>
            <a:ext cx="8423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Заключительный этап </a:t>
            </a:r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Федеральной </a:t>
            </a:r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олимпиады </a:t>
            </a:r>
            <a:r>
              <a:rPr lang="ru-RU" sz="2400" b="1" dirty="0" smtClean="0">
                <a:solidFill>
                  <a:srgbClr val="00339E"/>
                </a:solidFill>
                <a:latin typeface="Onest Black" pitchFamily="2" charset="0"/>
              </a:rPr>
              <a:t>школьников по калмыцкому языку и литературе. </a:t>
            </a:r>
            <a:r>
              <a:rPr lang="ru-RU" sz="2400" b="1" dirty="0">
                <a:solidFill>
                  <a:srgbClr val="00339E"/>
                </a:solidFill>
                <a:latin typeface="Onest Black" pitchFamily="2" charset="0"/>
              </a:rPr>
              <a:t>Награждение призёров.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AD62229-1D87-13F2-48E6-FB6A18FF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316510"/>
            <a:ext cx="876411" cy="88320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42B13E8-C266-4982-62EB-AB0947CC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37586"/>
            <a:ext cx="1098796" cy="109879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35300EF-B2B4-4F57-8302-E6C687CD5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875" y="2318003"/>
            <a:ext cx="3446678" cy="25850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36970AD5-3AEC-4CB8-B9AA-57A22BFB14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1860" y="2315759"/>
            <a:ext cx="4022331" cy="301674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F346B06A-878E-4B1B-9451-93CA22E982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875" y="4719157"/>
            <a:ext cx="2694206" cy="202065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CDFF5CA5-21E5-4305-A76A-F94408BD9C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5075" y="2315759"/>
            <a:ext cx="2495400" cy="3327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C03AD40F-8E11-4CB9-9D84-5F7396D8F0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0484" y="4436082"/>
            <a:ext cx="4123707" cy="230373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BB3EEFD2-3337-4A81-9B82-BB9CC89959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08081" y="2303051"/>
            <a:ext cx="3446678" cy="298891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FEEFA285-91AF-47C9-8431-4084615BCCF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06702" y="4245900"/>
            <a:ext cx="4653779" cy="249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784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192</Words>
  <Application>Microsoft Office PowerPoint</Application>
  <PresentationFormat>Произвольный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Admin</cp:lastModifiedBy>
  <cp:revision>11</cp:revision>
  <dcterms:created xsi:type="dcterms:W3CDTF">2025-03-19T07:31:17Z</dcterms:created>
  <dcterms:modified xsi:type="dcterms:W3CDTF">2025-11-23T18:04:53Z</dcterms:modified>
</cp:coreProperties>
</file>